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3" r:id="rId3"/>
  </p:sldMasterIdLst>
  <p:notesMasterIdLst>
    <p:notesMasterId r:id="rId30"/>
  </p:notesMasterIdLst>
  <p:sldIdLst>
    <p:sldId id="258" r:id="rId4"/>
    <p:sldId id="257" r:id="rId5"/>
    <p:sldId id="259" r:id="rId6"/>
    <p:sldId id="265" r:id="rId7"/>
    <p:sldId id="314" r:id="rId8"/>
    <p:sldId id="315" r:id="rId9"/>
    <p:sldId id="297" r:id="rId10"/>
    <p:sldId id="438" r:id="rId11"/>
    <p:sldId id="299" r:id="rId12"/>
    <p:sldId id="300" r:id="rId13"/>
    <p:sldId id="296" r:id="rId14"/>
    <p:sldId id="301" r:id="rId15"/>
    <p:sldId id="437" r:id="rId16"/>
    <p:sldId id="302" r:id="rId17"/>
    <p:sldId id="369" r:id="rId18"/>
    <p:sldId id="370" r:id="rId19"/>
    <p:sldId id="341" r:id="rId20"/>
    <p:sldId id="353" r:id="rId21"/>
    <p:sldId id="334" r:id="rId22"/>
    <p:sldId id="339" r:id="rId23"/>
    <p:sldId id="340" r:id="rId24"/>
    <p:sldId id="368" r:id="rId25"/>
    <p:sldId id="335" r:id="rId26"/>
    <p:sldId id="336" r:id="rId27"/>
    <p:sldId id="345" r:id="rId28"/>
    <p:sldId id="33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9" autoAdjust="0"/>
    <p:restoredTop sz="86417" autoAdjust="0"/>
  </p:normalViewPr>
  <p:slideViewPr>
    <p:cSldViewPr snapToGrid="0" showGuides="1">
      <p:cViewPr varScale="1">
        <p:scale>
          <a:sx n="66" d="100"/>
          <a:sy n="66" d="100"/>
        </p:scale>
        <p:origin x="436" y="52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0" y="-169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EF0EF-D86C-4A70-913D-76270572027C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D495F-57FB-440A-9465-145D972E67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10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我が国の企業数の推移を確認すると，</a:t>
            </a:r>
            <a:r>
              <a:rPr kumimoji="1" lang="en-US" altLang="ja-JP" dirty="0"/>
              <a:t>1999 </a:t>
            </a:r>
            <a:r>
              <a:rPr kumimoji="1" lang="ja-JP" altLang="en-US" dirty="0"/>
              <a:t>年以降は年々減少傾向にあり，直近の</a:t>
            </a:r>
            <a:r>
              <a:rPr kumimoji="1" lang="en-US" altLang="ja-JP" dirty="0"/>
              <a:t>2016</a:t>
            </a:r>
            <a:r>
              <a:rPr kumimoji="1" lang="ja-JP" altLang="en-US" dirty="0"/>
              <a:t>年には</a:t>
            </a:r>
            <a:r>
              <a:rPr kumimoji="1" lang="en-US" altLang="ja-JP" dirty="0"/>
              <a:t>359</a:t>
            </a:r>
            <a:r>
              <a:rPr kumimoji="1" lang="ja-JP" altLang="en-US" dirty="0"/>
              <a:t>万者となっている。このうち，中小企業は</a:t>
            </a:r>
            <a:r>
              <a:rPr kumimoji="1" lang="en-US" altLang="ja-JP" dirty="0"/>
              <a:t>358</a:t>
            </a:r>
            <a:r>
              <a:rPr kumimoji="1" lang="ja-JP" altLang="en-US" dirty="0"/>
              <a:t>万者であり，その内訳は小規模事業者</a:t>
            </a:r>
            <a:r>
              <a:rPr kumimoji="1" lang="en-US" altLang="ja-JP" dirty="0"/>
              <a:t>305 </a:t>
            </a:r>
            <a:r>
              <a:rPr kumimoji="1" lang="ja-JP" altLang="en-US" dirty="0"/>
              <a:t>万者，中規模企業</a:t>
            </a:r>
            <a:r>
              <a:rPr kumimoji="1" lang="en-US" altLang="ja-JP" dirty="0"/>
              <a:t>53</a:t>
            </a:r>
            <a:r>
              <a:rPr kumimoji="1" lang="ja-JP" altLang="en-US" dirty="0"/>
              <a:t>万者となっている。</a:t>
            </a:r>
            <a:r>
              <a:rPr kumimoji="1" lang="en-US" altLang="ja-JP" dirty="0"/>
              <a:t>2014</a:t>
            </a:r>
            <a:r>
              <a:rPr kumimoji="1" lang="ja-JP" altLang="en-US" dirty="0"/>
              <a:t>年から</a:t>
            </a:r>
            <a:r>
              <a:rPr kumimoji="1" lang="en-US" altLang="ja-JP" dirty="0"/>
              <a:t>2016</a:t>
            </a:r>
            <a:r>
              <a:rPr kumimoji="1" lang="ja-JP" altLang="en-US" dirty="0"/>
              <a:t>年の</a:t>
            </a:r>
            <a:r>
              <a:rPr kumimoji="1" lang="en-US" altLang="ja-JP" dirty="0"/>
              <a:t>2 </a:t>
            </a:r>
            <a:r>
              <a:rPr kumimoji="1" lang="ja-JP" altLang="en-US" dirty="0"/>
              <a:t>年の間に企業数は</a:t>
            </a:r>
            <a:r>
              <a:rPr kumimoji="1" lang="en-US" altLang="ja-JP" dirty="0"/>
              <a:t>23</a:t>
            </a:r>
            <a:r>
              <a:rPr kumimoji="1" lang="ja-JP" altLang="en-US" dirty="0"/>
              <a:t>万者（</a:t>
            </a:r>
            <a:r>
              <a:rPr kumimoji="1" lang="en-US" altLang="ja-JP" dirty="0"/>
              <a:t>6.1</a:t>
            </a:r>
            <a:r>
              <a:rPr kumimoji="1" lang="ja-JP" altLang="en-US" dirty="0"/>
              <a:t>％）の減少となった（第</a:t>
            </a:r>
            <a:r>
              <a:rPr kumimoji="1" lang="en-US" altLang="ja-JP" dirty="0"/>
              <a:t>1-2-1</a:t>
            </a:r>
            <a:r>
              <a:rPr kumimoji="1" lang="ja-JP" altLang="en-US" dirty="0"/>
              <a:t>図）。規模別に内訳を見ると，大企業が</a:t>
            </a:r>
            <a:r>
              <a:rPr kumimoji="1" lang="en-US" altLang="ja-JP" dirty="0"/>
              <a:t>47 </a:t>
            </a:r>
            <a:r>
              <a:rPr kumimoji="1" lang="ja-JP" altLang="en-US" dirty="0"/>
              <a:t>者増加，中規模企業</a:t>
            </a:r>
            <a:r>
              <a:rPr kumimoji="1" lang="en-US" altLang="ja-JP" dirty="0"/>
              <a:t>1</a:t>
            </a:r>
            <a:r>
              <a:rPr kumimoji="1" lang="ja-JP" altLang="en-US" dirty="0"/>
              <a:t>が</a:t>
            </a:r>
            <a:r>
              <a:rPr kumimoji="1" lang="en-US" altLang="ja-JP" dirty="0"/>
              <a:t>3</a:t>
            </a:r>
            <a:r>
              <a:rPr kumimoji="1" lang="ja-JP" altLang="en-US" dirty="0"/>
              <a:t>万者減少，小規模企業が</a:t>
            </a:r>
            <a:r>
              <a:rPr kumimoji="1" lang="en-US" altLang="ja-JP" dirty="0"/>
              <a:t>20</a:t>
            </a:r>
            <a:r>
              <a:rPr kumimoji="1" lang="ja-JP" altLang="en-US" dirty="0"/>
              <a:t>万者減少しており，特に小規模企業の減少数が大きいことが分かる。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31018-CCB9-487C-8E0C-BD34AB2235A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1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31018-CCB9-487C-8E0C-BD34AB2235A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52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8527E-8115-4F0E-803C-BA82FD2D793F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7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EF1CAC-F8CA-D0BF-91A1-C2EC5E06F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59C17E-3CAB-DAEB-2AEC-001AE9BEC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4D7970-A4DC-8FE7-4B42-52BE752B1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0D51-13F3-4367-93C1-F25EFDC675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900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F4945-FF31-5435-E32E-100713F1B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40A6B9-792D-08C7-739E-82C6CC827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584329-D7A0-D048-9580-0AA6C0446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09AF-B384-4D63-B6B3-9E31BA5C8E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542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650422-B0E8-1FDB-2258-7AC326EA3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CC4428-42AB-C5D1-7C1C-9C5D1D001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112612-FA86-613A-84F0-CDA17BF030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66142-97A1-4015-B96A-DB2082AF4D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268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E84564-A71A-1ED9-12AF-DD6984021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DD006-27B5-17DD-007B-41FB94E01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3D33C4-9AFF-D91A-0E7F-DB676AFDB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60325-3CB2-414C-AB7E-EE43369F06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7882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D22F2B-B62D-889F-B3FB-B734F3472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DD82E2-C412-8576-BDCB-F0C29B02E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34EEB2-00A0-F83A-7352-B23B95AA5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D22ED-CDEF-427D-A855-779CE0EF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2238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51EB80-AD4D-7B5B-5A20-0A382A661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72EF57-830D-7EF4-D86D-2A8CA51FA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628553-7E41-32DD-6452-AFCDF1797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D9056-9C4A-4383-9774-3218A59DB2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0664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9A0994-6215-2580-582C-C4EA216DFE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14BD96-06E2-1E97-E496-7A90374E9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AAFF0E-F70D-F68B-650B-2A1B9C5772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6DC06-9B7F-462F-82B4-063BB77448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14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DA9DF7-5DA8-DE03-BF9C-89E102107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0447B-0739-1F74-7ED2-2CE9D68ED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A6A23-77F0-862F-4A28-3861EE87F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6894-8478-4E61-8558-1308AFFAD3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424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D223F-24C2-61DB-A55F-3DAF08AD4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4E647-7A3B-7339-8626-3CA4ADB4B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4A861-A1DA-4EEE-4536-13A42CC27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DF099-178D-4457-834E-DAD3F19127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7478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E93AA8-3AFC-4702-DAB8-F4FC6A96C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749D69-6D37-1CB9-F785-289E63CF3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541EBA-1CAE-8D42-D29E-38C018B45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9E84-E3EF-4361-A3A4-74E497DAA8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9345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353FE8-6130-14FB-C749-6DB5717FE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7D2D65-C3D0-92A5-8578-D70BDD641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83451E-55E8-1FBD-C2FF-5F1F9228F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7E17F-7A4A-4765-B232-DE308F3DBE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9613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タイトルと、図表または組織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SmartArt プレースホルダー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F1109A-309D-8FF9-D9DA-645A9F214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37CE9-0A78-62D6-E376-3DC243365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59FA23-66AF-4A1E-C450-7BE0A514C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D9B8A-0B7E-422A-874D-9AC0C70779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2165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3999DD-AE60-4C3D-B63B-7C3FB5166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5AB2A3D-8744-47C5-B41B-51A4218DA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791296-2682-450C-A6FE-DF5EA1BF0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661D-E2A8-4F82-B87F-98523CE04DF6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560CEE-A668-4A6F-823B-46FBC31A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D97958-96E1-4198-9F8D-D0D1223B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B68E-A623-489C-B136-60F1EA6B9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242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0E4956-AEE4-42A0-9679-B9E76989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580818-A47E-4458-98A2-EEAA73D6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2D4FD7-71F1-4478-91FF-2BEAF525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661D-E2A8-4F82-B87F-98523CE04DF6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CF82EC-CDCE-4A2D-9561-19679F2B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FDB0A6-E905-4888-852F-8C8C82AD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B68E-A623-489C-B136-60F1EA6B9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435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14E7E6-E448-47A2-9DF3-65B56316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0FF8FA-D7CC-45DF-8734-6D3C05A8A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A59D0C-7F35-4658-91AD-F00DAD7D1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661D-E2A8-4F82-B87F-98523CE04DF6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C0EE3-5652-45B2-9ED2-C0DB57A6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6C3363-0E99-4AA1-9BA7-936EECA1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B68E-A623-489C-B136-60F1EA6B9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370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05F2E6-6BF3-42BD-ACDD-69B403D4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989B21-8939-4B1A-B81D-D3E1289DC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C4A84E5-97F0-4F46-824D-BBE266A04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4EB7D2-4863-44F7-A5D3-65712611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661D-E2A8-4F82-B87F-98523CE04DF6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D94261-6F31-45B3-9D7C-0A5E2E63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71E320-425D-4586-9B39-679051E9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B68E-A623-489C-B136-60F1EA6B9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290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073F8A-7339-486B-BBCA-C562FD01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0C484D-C418-470A-A028-DA797152A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37FCAD-5AD6-4DA3-8DB5-0BBA5FEC0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EAB9ACD-3A6D-4E43-B632-E4282492E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AFAE6A6-32CA-43FD-8D97-8B6EA324A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2944871-BE45-45C9-BE27-6E4682A2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661D-E2A8-4F82-B87F-98523CE04DF6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9B3B143-3B02-45C0-917E-59B6D512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0C19C5D-F729-4E34-A2A3-D5A91FEF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B68E-A623-489C-B136-60F1EA6B9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782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B97BF4-921B-4F3B-B7B6-F15C7C8A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E59129-6ABB-46D2-83D6-1395BF6E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661D-E2A8-4F82-B87F-98523CE04DF6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A0A6D65-4EAA-4FD2-876E-F38DCDEB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7FE690-6975-4B1F-8797-791EA23A9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B68E-A623-489C-B136-60F1EA6B9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77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2976822-0AFC-401B-89A9-271A2E5C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661D-E2A8-4F82-B87F-98523CE04DF6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4CEA06-53B2-4747-9B70-3921ED04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33476F-7B88-4DC9-B4DE-7527EEBA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B68E-A623-489C-B136-60F1EA6B9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047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A7BF6-39A6-45F4-AAAA-430FFF2D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553E68-F1C8-46D3-A2B7-5C132FBD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3B9223-0846-4F04-98C3-9D5BE73F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B4DE9F-9846-4179-8305-94FDAD5C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661D-E2A8-4F82-B87F-98523CE04DF6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50DFDF-5C83-4F08-B732-861327C6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CE2A24-8B1B-4DD6-B0E7-21037AD5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B68E-A623-489C-B136-60F1EA6B9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93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6BF1A3-2833-42C5-AA39-019FFC97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7EE03C-CFE0-4190-BD1B-8E0CE6502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1AC7F7-13F9-47E3-9BF3-3768746F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6660A8-0156-4731-9289-4FF243A4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661D-E2A8-4F82-B87F-98523CE04DF6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A2CA39-0857-4803-96C2-25F02545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84EB8E-89D8-47FC-891A-F8EB62D0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B68E-A623-489C-B136-60F1EA6B9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074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265A7-6455-4216-9495-5C6888D7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4A6C66-2081-4F55-8616-6D60B1DB7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D14355-CDEB-4FFE-B2E6-EAB24279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661D-E2A8-4F82-B87F-98523CE04DF6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4AD862-D2C2-45DF-8C2C-76EC7E09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7E59A1-A7A1-471D-9D9A-0A15A417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B68E-A623-489C-B136-60F1EA6B9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639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FA89B8D-346D-4978-9F9A-8FB4354A3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ABB361B-999F-4801-9B8A-10373391D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B808A1-4598-46A3-B25B-9167AA6F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661D-E2A8-4F82-B87F-98523CE04DF6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581E58-2D23-4FB1-B464-49627A7A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848772-2750-4B38-83AA-6D34175D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B68E-A623-489C-B136-60F1EA6B9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40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397A44D-A9C5-C536-0FCA-58D995C55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C418E08-C6CC-160E-F9FF-198791FF3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979FF9DC-2821-1D6C-1AB7-6BC5EAC4B4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A1165FA9-5B34-B019-AC2E-E0B6005DB2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C03083E5-8856-09CB-63C1-BAE5FB1428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F43069-0882-4FAB-843B-87E19748C1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968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C50FA40-2587-4D0A-9B64-9F6B47FB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E0C1B7-5D11-48E4-A921-6D4FEC856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EACCAD-6255-4147-8E64-1B8F02268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661D-E2A8-4F82-B87F-98523CE04DF6}" type="datetimeFigureOut">
              <a:rPr kumimoji="1" lang="ja-JP" altLang="en-US" smtClean="0"/>
              <a:t>2022/9/6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F13203-ECD0-4CE7-BC76-25B13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1C4532-A686-4264-A406-73799F3E4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B68E-A623-489C-B136-60F1EA6B9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567891" y="1122363"/>
            <a:ext cx="11126804" cy="1646963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rgbClr val="0000CC"/>
                </a:solidFill>
              </a:rPr>
              <a:t>アントレプレナー</a:t>
            </a:r>
            <a:r>
              <a:rPr lang="en-US" altLang="ja-JP" sz="4800" b="1" dirty="0">
                <a:solidFill>
                  <a:srgbClr val="0000CC"/>
                </a:solidFill>
              </a:rPr>
              <a:t>(</a:t>
            </a:r>
            <a:r>
              <a:rPr lang="ja-JP" altLang="en-US" sz="4800" b="1" dirty="0">
                <a:solidFill>
                  <a:srgbClr val="0000CC"/>
                </a:solidFill>
              </a:rPr>
              <a:t>起業家</a:t>
            </a:r>
            <a:r>
              <a:rPr lang="en-US" altLang="ja-JP" sz="4800" b="1" dirty="0">
                <a:solidFill>
                  <a:srgbClr val="0000CC"/>
                </a:solidFill>
              </a:rPr>
              <a:t>)</a:t>
            </a:r>
            <a:r>
              <a:rPr lang="ja-JP" altLang="en-US" sz="4800" b="1" dirty="0">
                <a:solidFill>
                  <a:srgbClr val="0000CC"/>
                </a:solidFill>
              </a:rPr>
              <a:t>を目指そう！</a:t>
            </a:r>
            <a:br>
              <a:rPr lang="en-US" altLang="ja-JP" sz="4800" b="1" dirty="0">
                <a:solidFill>
                  <a:srgbClr val="0000CC"/>
                </a:solidFill>
              </a:rPr>
            </a:br>
            <a:endParaRPr kumimoji="1" lang="ja-JP" altLang="en-US" sz="48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560513" y="3967798"/>
            <a:ext cx="9144000" cy="227624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4000" b="1" dirty="0">
                <a:solidFill>
                  <a:srgbClr val="0000CC"/>
                </a:solidFill>
              </a:rPr>
              <a:t>鼓山塾</a:t>
            </a:r>
            <a:endParaRPr lang="en-US" altLang="ja-JP" sz="4000" b="1" dirty="0">
              <a:solidFill>
                <a:srgbClr val="0000CC"/>
              </a:solidFill>
            </a:endParaRPr>
          </a:p>
          <a:p>
            <a:endParaRPr lang="en-US" altLang="ja-JP" sz="4000" b="1" dirty="0">
              <a:solidFill>
                <a:srgbClr val="0000CC"/>
              </a:solidFill>
            </a:endParaRPr>
          </a:p>
          <a:p>
            <a:endParaRPr lang="en-US" altLang="ja-JP" sz="4000" b="1" dirty="0">
              <a:solidFill>
                <a:srgbClr val="0000CC"/>
              </a:solidFill>
            </a:endParaRPr>
          </a:p>
          <a:p>
            <a:r>
              <a:rPr lang="en-US" altLang="ja-JP" sz="4000" b="1" dirty="0">
                <a:solidFill>
                  <a:srgbClr val="0000CC"/>
                </a:solidFill>
              </a:rPr>
              <a:t>2022</a:t>
            </a:r>
            <a:r>
              <a:rPr lang="ja-JP" altLang="en-US" sz="4000" b="1">
                <a:solidFill>
                  <a:srgbClr val="0000CC"/>
                </a:solidFill>
              </a:rPr>
              <a:t>年</a:t>
            </a:r>
            <a:endParaRPr lang="en-US" altLang="ja-JP" sz="4000" b="1" dirty="0">
              <a:solidFill>
                <a:srgbClr val="0000CC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112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27A12E-ADF1-4263-91D8-9AD80832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18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rgbClr val="0033CC"/>
                </a:solidFill>
              </a:rPr>
              <a:t>日本企業の増減推移の特徴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887991-388A-4541-961F-94B43838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862"/>
            <a:ext cx="10515600" cy="5099901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+mn-ea"/>
              </a:rPr>
              <a:t>1999</a:t>
            </a:r>
            <a:r>
              <a:rPr lang="ja-JP" altLang="en-US" sz="2400" dirty="0">
                <a:latin typeface="+mn-ea"/>
              </a:rPr>
              <a:t>年以降は年々減少傾向</a:t>
            </a:r>
            <a:endParaRPr lang="en-US" altLang="ja-JP" sz="2400" dirty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>
                <a:latin typeface="+mn-ea"/>
              </a:rPr>
              <a:t>年：　</a:t>
            </a:r>
            <a:r>
              <a:rPr lang="en-US" altLang="ja-JP" sz="2400" dirty="0">
                <a:latin typeface="+mn-ea"/>
              </a:rPr>
              <a:t>359</a:t>
            </a:r>
            <a:r>
              <a:rPr lang="ja-JP" altLang="en-US" sz="2400" dirty="0">
                <a:latin typeface="+mn-ea"/>
              </a:rPr>
              <a:t>万者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中小企業：　</a:t>
            </a:r>
            <a:r>
              <a:rPr lang="en-US" altLang="ja-JP" sz="2400" dirty="0">
                <a:latin typeface="+mn-ea"/>
              </a:rPr>
              <a:t>358</a:t>
            </a:r>
            <a:r>
              <a:rPr lang="ja-JP" altLang="en-US" sz="2400" dirty="0">
                <a:latin typeface="+mn-ea"/>
              </a:rPr>
              <a:t>万者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内訳：　小規模事業者</a:t>
            </a:r>
            <a:r>
              <a:rPr lang="en-US" altLang="ja-JP" sz="2400" dirty="0">
                <a:latin typeface="+mn-ea"/>
              </a:rPr>
              <a:t>305</a:t>
            </a:r>
            <a:r>
              <a:rPr lang="ja-JP" altLang="en-US" sz="2400" dirty="0">
                <a:latin typeface="+mn-ea"/>
              </a:rPr>
              <a:t>万者、中規模企業</a:t>
            </a:r>
            <a:r>
              <a:rPr lang="en-US" altLang="ja-JP" sz="2400" dirty="0">
                <a:latin typeface="+mn-ea"/>
              </a:rPr>
              <a:t>53</a:t>
            </a:r>
            <a:r>
              <a:rPr lang="ja-JP" altLang="en-US" sz="2400" dirty="0">
                <a:latin typeface="+mn-ea"/>
              </a:rPr>
              <a:t>万者</a:t>
            </a:r>
            <a:endParaRPr lang="en-US" altLang="ja-JP" sz="2400" dirty="0">
              <a:latin typeface="+mn-ea"/>
            </a:endParaRPr>
          </a:p>
          <a:p>
            <a:r>
              <a:rPr lang="en-US" altLang="ja-JP" sz="2400" dirty="0">
                <a:latin typeface="+mn-ea"/>
              </a:rPr>
              <a:t>2014</a:t>
            </a:r>
            <a:r>
              <a:rPr lang="ja-JP" altLang="en-US" sz="2400" dirty="0">
                <a:latin typeface="+mn-ea"/>
              </a:rPr>
              <a:t>年－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>
                <a:latin typeface="+mn-ea"/>
              </a:rPr>
              <a:t>年の企業数：</a:t>
            </a:r>
            <a:r>
              <a:rPr lang="en-US" altLang="ja-JP" sz="2400" dirty="0">
                <a:latin typeface="+mn-ea"/>
              </a:rPr>
              <a:t>23</a:t>
            </a:r>
            <a:r>
              <a:rPr lang="ja-JP" altLang="en-US" sz="2400" dirty="0">
                <a:latin typeface="+mn-ea"/>
              </a:rPr>
              <a:t>万者（</a:t>
            </a:r>
            <a:r>
              <a:rPr lang="en-US" altLang="ja-JP" sz="2400" dirty="0">
                <a:latin typeface="+mn-ea"/>
              </a:rPr>
              <a:t>6.1</a:t>
            </a:r>
            <a:r>
              <a:rPr lang="ja-JP" altLang="en-US" sz="2400" dirty="0">
                <a:latin typeface="+mn-ea"/>
              </a:rPr>
              <a:t>％）の減少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規模別：　大企業が</a:t>
            </a:r>
            <a:r>
              <a:rPr lang="en-US" altLang="ja-JP" sz="2400" dirty="0">
                <a:latin typeface="+mn-ea"/>
              </a:rPr>
              <a:t>47</a:t>
            </a:r>
            <a:r>
              <a:rPr lang="ja-JP" altLang="en-US" sz="2400" dirty="0">
                <a:latin typeface="+mn-ea"/>
              </a:rPr>
              <a:t>社増加、中規模企業が</a:t>
            </a:r>
            <a:r>
              <a:rPr lang="en-US" altLang="ja-JP" sz="2400" dirty="0">
                <a:latin typeface="+mn-ea"/>
              </a:rPr>
              <a:t>3</a:t>
            </a:r>
            <a:r>
              <a:rPr lang="ja-JP" altLang="en-US" sz="2400" dirty="0">
                <a:latin typeface="+mn-ea"/>
              </a:rPr>
              <a:t>万社減少</a:t>
            </a: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</a:rPr>
              <a:t>　　　　　　　 小規模企業が</a:t>
            </a:r>
            <a:r>
              <a:rPr lang="en-US" altLang="ja-JP" sz="2400" dirty="0">
                <a:latin typeface="+mn-ea"/>
              </a:rPr>
              <a:t>20</a:t>
            </a:r>
            <a:r>
              <a:rPr lang="ja-JP" altLang="en-US" sz="2400" dirty="0">
                <a:latin typeface="+mn-ea"/>
              </a:rPr>
              <a:t>万社減少   特に小規模企業の減少数が大きい</a:t>
            </a:r>
            <a:endParaRPr lang="en-US" altLang="ja-JP" sz="2400" dirty="0">
              <a:latin typeface="+mn-ea"/>
            </a:endParaRPr>
          </a:p>
          <a:p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中小企業の業種別の企業数及び増減率の推移：</a:t>
            </a:r>
            <a:r>
              <a:rPr lang="en-US" altLang="ja-JP" sz="2400" dirty="0">
                <a:latin typeface="+mn-ea"/>
              </a:rPr>
              <a:t>1999</a:t>
            </a:r>
            <a:r>
              <a:rPr lang="ja-JP" altLang="en-US" sz="2400" dirty="0">
                <a:latin typeface="+mn-ea"/>
              </a:rPr>
              <a:t>年時に比べて電気ガス水熱，運輸通信業は企業数を増やしている　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他の業種については減少傾向　　特に鉱業や小売業については減少率が高い</a:t>
            </a:r>
            <a:endParaRPr kumimoji="1"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60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5893D-F626-4D76-8DF7-483DE72B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65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rgbClr val="0033CC"/>
                </a:solidFill>
              </a:rPr>
              <a:t>ユニコーン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3D8D45-68A8-4640-A4AC-48A15915B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829544" cy="435133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ユニコーン：時価総額が</a:t>
            </a:r>
            <a:r>
              <a:rPr lang="en-US" altLang="ja-JP" dirty="0"/>
              <a:t>10</a:t>
            </a:r>
            <a:r>
              <a:rPr lang="ja-JP" altLang="en-US" dirty="0"/>
              <a:t>億ドルを超える急成長企業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将来の成長性が重視され，赤字体質でも高い価格が許容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多くのユニコーン：</a:t>
            </a:r>
            <a:r>
              <a:rPr lang="en-US" altLang="ja-JP" dirty="0"/>
              <a:t>08</a:t>
            </a:r>
            <a:r>
              <a:rPr lang="ja-JP" altLang="en-US" dirty="0"/>
              <a:t>年のリーマン・ショック以降にサービスを開始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ウィー社：　</a:t>
            </a:r>
            <a:r>
              <a:rPr lang="en-US" altLang="ja-JP" dirty="0"/>
              <a:t>2010</a:t>
            </a:r>
            <a:r>
              <a:rPr lang="ja-JP" altLang="en-US" dirty="0"/>
              <a:t>年創業　　　現在の売上高：　オフィス賃料収入が主体</a:t>
            </a:r>
            <a:endParaRPr lang="en-US" altLang="ja-JP" dirty="0"/>
          </a:p>
          <a:p>
            <a:pPr lvl="1"/>
            <a:r>
              <a:rPr lang="en-US" altLang="ja-JP" dirty="0"/>
              <a:t>2018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月期の最終損益：　</a:t>
            </a:r>
            <a:r>
              <a:rPr lang="en-US" altLang="ja-JP" dirty="0"/>
              <a:t>16</a:t>
            </a:r>
            <a:r>
              <a:rPr lang="ja-JP" altLang="en-US" dirty="0"/>
              <a:t>億</a:t>
            </a:r>
            <a:r>
              <a:rPr lang="en-US" altLang="ja-JP" dirty="0"/>
              <a:t>1</a:t>
            </a:r>
            <a:r>
              <a:rPr lang="ja-JP" altLang="en-US" dirty="0"/>
              <a:t>千万ドルの赤字（前期は</a:t>
            </a:r>
            <a:r>
              <a:rPr lang="en-US" altLang="ja-JP" dirty="0"/>
              <a:t>8</a:t>
            </a:r>
            <a:r>
              <a:rPr lang="ja-JP" altLang="en-US" dirty="0"/>
              <a:t>億</a:t>
            </a:r>
            <a:r>
              <a:rPr lang="en-US" altLang="ja-JP" dirty="0"/>
              <a:t>8</a:t>
            </a:r>
            <a:r>
              <a:rPr lang="ja-JP" altLang="en-US" dirty="0"/>
              <a:t>千万ドルの赤字）と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　　　　　　　　　　　　　　　　　　　　　なり，ほぼ売上高に匹敵</a:t>
            </a:r>
            <a:endParaRPr lang="en-US" altLang="ja-JP" dirty="0"/>
          </a:p>
          <a:p>
            <a:pPr lvl="1"/>
            <a:r>
              <a:rPr lang="ja-JP" altLang="en-US" dirty="0"/>
              <a:t>企業価値：</a:t>
            </a:r>
            <a:r>
              <a:rPr lang="en-US" altLang="ja-JP" dirty="0"/>
              <a:t>470</a:t>
            </a:r>
            <a:r>
              <a:rPr lang="ja-JP" altLang="en-US" dirty="0"/>
              <a:t>億ドル</a:t>
            </a:r>
            <a:r>
              <a:rPr lang="en-US" altLang="ja-JP" dirty="0"/>
              <a:t>(2019/01)</a:t>
            </a:r>
            <a:r>
              <a:rPr lang="ja-JP" altLang="en-US" dirty="0"/>
              <a:t>　</a:t>
            </a:r>
            <a:r>
              <a:rPr kumimoji="1" lang="ja-JP" altLang="en-US" dirty="0"/>
              <a:t>⇒　</a:t>
            </a:r>
            <a:r>
              <a:rPr lang="en-US" altLang="ja-JP" dirty="0"/>
              <a:t>200</a:t>
            </a:r>
            <a:r>
              <a:rPr lang="ja-JP" altLang="en-US" dirty="0"/>
              <a:t>億ドル（約</a:t>
            </a:r>
            <a:r>
              <a:rPr lang="en-US" altLang="ja-JP" dirty="0"/>
              <a:t>2</a:t>
            </a:r>
            <a:r>
              <a:rPr lang="ja-JP" altLang="en-US" dirty="0"/>
              <a:t>兆</a:t>
            </a:r>
            <a:r>
              <a:rPr lang="en-US" altLang="ja-JP" dirty="0"/>
              <a:t>1</a:t>
            </a:r>
            <a:r>
              <a:rPr lang="ja-JP" altLang="en-US" dirty="0"/>
              <a:t>千億円）（</a:t>
            </a:r>
            <a:r>
              <a:rPr lang="en-US" altLang="ja-JP" dirty="0"/>
              <a:t>2019/09)</a:t>
            </a:r>
            <a:r>
              <a:rPr lang="ja-JP" altLang="en-US" dirty="0"/>
              <a:t>  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69C3F64-662B-4FD6-A2BC-DACE22505061}"/>
              </a:ext>
            </a:extLst>
          </p:cNvPr>
          <p:cNvSpPr/>
          <p:nvPr/>
        </p:nvSpPr>
        <p:spPr>
          <a:xfrm>
            <a:off x="838200" y="5981010"/>
            <a:ext cx="110678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「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企業価値計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兆円超す」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日本経済新聞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』2019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日朝刊　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(https://www.nikkei.com/paper/article/?b=20191104&amp;ng=DGKKZO51706250R01C19A1MM8000)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参照：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2019.11.6.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30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FB22A79-305D-46FD-A000-5D90BE8B0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17" y="115024"/>
            <a:ext cx="8889966" cy="60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17E848-CB94-444C-BCA0-CB14CF120E05}"/>
              </a:ext>
            </a:extLst>
          </p:cNvPr>
          <p:cNvSpPr/>
          <p:nvPr/>
        </p:nvSpPr>
        <p:spPr>
          <a:xfrm>
            <a:off x="1124146" y="6127423"/>
            <a:ext cx="100183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「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企業価値計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兆円超す」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日本経済新聞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』2019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日朝刊　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(https://www.nikkei.com/paper/article/?b=20191104&amp;ng=DGKKZO51706250R01C19A1MM8000)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参照：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2019.11.6.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76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CC8DDF4-D637-4A47-8887-C45F7D7F4F50}"/>
              </a:ext>
            </a:extLst>
          </p:cNvPr>
          <p:cNvSpPr/>
          <p:nvPr/>
        </p:nvSpPr>
        <p:spPr>
          <a:xfrm>
            <a:off x="263951" y="452488"/>
            <a:ext cx="1175522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株式会社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Preferred Networks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：　ディープラーニングの研究と開発を行うスタートアップ企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業　交通システム、製造業、バイオ・ヘルスケアの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つの重点事業領域を中心に、様々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な分野でイノベーションの実現をめざす。トヨタ自動車と自動運転技術などを開発して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いる。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JXTG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ホールディングスと石油プラントの自動制御を研究。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位：　株式会社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TBM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（同・中央）　石灰石を使い，買い物袋などのプラスチック代替素材　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LIMEX)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を開発　中国で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年中にも海外初の工場建設に着手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位：スマートニュース株式会社　スマートフォン用のニュースアプリ、並びに同アプリを提　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供する企業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位：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freee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株式会社（同・品川）　自動で会計処理するソフトウエアを提供し，人手不足の企業を支えている。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位：株式会社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Origami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（オリガミ）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QR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・バーコード決済サービスを行う企業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フィンテック企業は上位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社に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社入り，金融サービスの刷新に期待が大きい。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企業価値が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億円を超す企業は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割増え，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63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社となった。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ヘルスケアなどでもユニコーン予備軍の厚みが増した。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米調査会社の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CB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インサイツによると，米国にはユニコーンが約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社あり世界の半分を占める。英国やインドにも数十社生まれ，日本の企業数は見劣りしている。</a:t>
            </a:r>
          </a:p>
        </p:txBody>
      </p:sp>
    </p:spTree>
    <p:extLst>
      <p:ext uri="{BB962C8B-B14F-4D97-AF65-F5344CB8AC3E}">
        <p14:creationId xmlns:p14="http://schemas.microsoft.com/office/powerpoint/2010/main" val="53841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65BE9C2-0DE2-48DE-BBB6-1E9E0586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95" y="0"/>
            <a:ext cx="6541609" cy="611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8DF0312-856F-4CE9-AF90-3F128EE3006E}"/>
              </a:ext>
            </a:extLst>
          </p:cNvPr>
          <p:cNvSpPr/>
          <p:nvPr/>
        </p:nvSpPr>
        <p:spPr>
          <a:xfrm>
            <a:off x="828773" y="6117996"/>
            <a:ext cx="110678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「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企業価値計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兆円超す」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日本経済新聞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』2019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日朝刊　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(https://www.nikkei.com/paper/article/?b=20191104&amp;ng=DGKKZO51706250R01C19A1MM8000)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参照：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2019.11.6.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70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44B51F3-C31B-4CFD-9AC2-72ED45F6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b="1" dirty="0">
                <a:solidFill>
                  <a:srgbClr val="0000CC"/>
                </a:solidFill>
                <a:latin typeface="+mj-ea"/>
              </a:rPr>
              <a:t>1.01</a:t>
            </a:r>
            <a:r>
              <a:rPr lang="ja-JP" altLang="en-US" b="1" dirty="0">
                <a:solidFill>
                  <a:srgbClr val="0000CC"/>
                </a:solidFill>
                <a:latin typeface="+mj-ea"/>
              </a:rPr>
              <a:t>と</a:t>
            </a:r>
            <a:r>
              <a:rPr lang="en-US" altLang="ja-JP" b="1" dirty="0">
                <a:solidFill>
                  <a:srgbClr val="0000CC"/>
                </a:solidFill>
                <a:latin typeface="+mj-ea"/>
              </a:rPr>
              <a:t>0.99</a:t>
            </a:r>
            <a:r>
              <a:rPr lang="ja-JP" altLang="en-US" b="1" dirty="0">
                <a:solidFill>
                  <a:srgbClr val="0000CC"/>
                </a:solidFill>
                <a:latin typeface="+mj-ea"/>
              </a:rPr>
              <a:t>の法則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6B10C877-73A7-4F0D-AA97-CAE584F2D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66615" cy="43341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1.01</m:t>
                          </m:r>
                        </m:e>
                        <m:sup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365</m:t>
                          </m:r>
                        </m:sup>
                      </m:sSup>
                      <m:r>
                        <a:rPr kumimoji="1" lang="en-US" altLang="ja-JP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=37.783</m:t>
                      </m:r>
                    </m:oMath>
                  </m:oMathPara>
                </a14:m>
                <a:endParaRPr kumimoji="1" lang="en-US" altLang="ja-JP" sz="4000" b="0" dirty="0">
                  <a:solidFill>
                    <a:srgbClr val="0000CC"/>
                  </a:solidFill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sz="4000" b="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0.99</m:t>
                          </m:r>
                        </m:e>
                        <m:sup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365</m:t>
                          </m:r>
                        </m:sup>
                      </m:sSup>
                      <m:r>
                        <a:rPr kumimoji="1" lang="en-US" altLang="ja-JP" sz="4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=0.0255</m:t>
                      </m:r>
                    </m:oMath>
                  </m:oMathPara>
                </a14:m>
                <a:endParaRPr kumimoji="1" lang="en-US" altLang="ja-JP" sz="4000" b="0" dirty="0">
                  <a:solidFill>
                    <a:srgbClr val="0000CC"/>
                  </a:solidFill>
                  <a:latin typeface="+mn-ea"/>
                </a:endParaRPr>
              </a:p>
              <a:p>
                <a:pPr marL="0" indent="0">
                  <a:buNone/>
                </a:pPr>
                <a:endParaRPr kumimoji="1" lang="en-US" altLang="ja-JP" sz="4000" b="0" dirty="0">
                  <a:solidFill>
                    <a:srgbClr val="0000CC"/>
                  </a:solidFill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1.01</a:t>
                </a:r>
                <a:r>
                  <a:rPr lang="ja-JP" altLang="en-US" dirty="0"/>
                  <a:t>：ちょっとした努力や成長でも</a:t>
                </a:r>
                <a:r>
                  <a:rPr lang="en-US" altLang="ja-JP" dirty="0"/>
                  <a:t>365</a:t>
                </a:r>
                <a:r>
                  <a:rPr lang="ja-JP" altLang="en-US" dirty="0"/>
                  <a:t>日積み重ねると大きな力になる。</a:t>
                </a:r>
                <a:endParaRPr lang="en-US" altLang="ja-JP" dirty="0"/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buNone/>
                </a:pPr>
                <a:r>
                  <a:rPr lang="en-US" altLang="ja-JP" dirty="0"/>
                  <a:t>0.99</a:t>
                </a:r>
                <a:r>
                  <a:rPr lang="ja-JP" altLang="en-US" dirty="0"/>
                  <a:t>：ちょっとでもサボって積み重ねていくと何も生み出さない。</a:t>
                </a:r>
                <a:endParaRPr kumimoji="1" lang="en-US" altLang="ja-JP" sz="4000" b="0" dirty="0">
                  <a:solidFill>
                    <a:srgbClr val="0000CC"/>
                  </a:solidFill>
                  <a:latin typeface="+mn-ea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6B10C877-73A7-4F0D-AA97-CAE584F2D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66615" cy="4334106"/>
              </a:xfrm>
              <a:blipFill>
                <a:blip r:embed="rId2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0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8839919-CF23-449D-9975-244B144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b="1" dirty="0">
                <a:solidFill>
                  <a:srgbClr val="0000CC"/>
                </a:solidFill>
              </a:rPr>
              <a:t>アンケート</a:t>
            </a:r>
          </a:p>
        </p:txBody>
      </p:sp>
    </p:spTree>
    <p:extLst>
      <p:ext uri="{BB962C8B-B14F-4D97-AF65-F5344CB8AC3E}">
        <p14:creationId xmlns:p14="http://schemas.microsoft.com/office/powerpoint/2010/main" val="12482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7913" y="406400"/>
            <a:ext cx="10109200" cy="1066800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b="1" dirty="0">
                <a:solidFill>
                  <a:srgbClr val="0000CC"/>
                </a:solidFill>
                <a:latin typeface="+mj-ea"/>
              </a:rPr>
              <a:t>アンジェラ　リー　ダックワース</a:t>
            </a:r>
            <a:br>
              <a:rPr lang="en-US" altLang="ja-JP" sz="4000" b="1" dirty="0">
                <a:solidFill>
                  <a:srgbClr val="0000CC"/>
                </a:solidFill>
                <a:latin typeface="+mj-ea"/>
              </a:rPr>
            </a:br>
            <a:r>
              <a:rPr lang="ja-JP" altLang="en-US" sz="4000" b="1" dirty="0">
                <a:solidFill>
                  <a:srgbClr val="0000CC"/>
                </a:solidFill>
                <a:latin typeface="+mj-ea"/>
              </a:rPr>
              <a:t>（</a:t>
            </a:r>
            <a:r>
              <a:rPr lang="en-US" altLang="ja-JP" sz="4000" b="1" dirty="0">
                <a:solidFill>
                  <a:srgbClr val="0000CC"/>
                </a:solidFill>
                <a:latin typeface="+mj-ea"/>
              </a:rPr>
              <a:t>Angela Lee Duckworth</a:t>
            </a:r>
            <a:r>
              <a:rPr lang="ja-JP" altLang="en-US" sz="4000" b="1" dirty="0">
                <a:solidFill>
                  <a:srgbClr val="0000CC"/>
                </a:solidFill>
                <a:latin typeface="+mj-ea"/>
              </a:rPr>
              <a:t>）</a:t>
            </a:r>
            <a:endParaRPr kumimoji="1" lang="ja-JP" altLang="en-US" sz="4000" b="1" dirty="0">
              <a:solidFill>
                <a:srgbClr val="0000CC"/>
              </a:solidFill>
              <a:latin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2364" y="2014537"/>
            <a:ext cx="5179724" cy="3048000"/>
          </a:xfrm>
          <a:prstGeom prst="rect">
            <a:avLst/>
          </a:prstGeom>
        </p:spPr>
      </p:pic>
      <p:sp>
        <p:nvSpPr>
          <p:cNvPr id="5" name="テキスト プレースホルダー 4"/>
          <p:cNvSpPr>
            <a:spLocks noGrp="1"/>
          </p:cNvSpPr>
          <p:nvPr>
            <p:ph type="body" sz="half" idx="2"/>
          </p:nvPr>
        </p:nvSpPr>
        <p:spPr>
          <a:xfrm>
            <a:off x="299259" y="1654233"/>
            <a:ext cx="6118166" cy="5037511"/>
          </a:xfrm>
        </p:spPr>
        <p:txBody>
          <a:bodyPr>
            <a:normAutofit fontScale="62500" lnSpcReduction="20000"/>
          </a:bodyPr>
          <a:lstStyle/>
          <a:p>
            <a:r>
              <a:rPr kumimoji="1" lang="ja-JP" altLang="en-US" sz="3100" dirty="0">
                <a:latin typeface="+mn-ea"/>
              </a:rPr>
              <a:t>スタンフォード大学教授</a:t>
            </a:r>
            <a:endParaRPr kumimoji="1" lang="en-US" altLang="ja-JP" sz="3100" dirty="0">
              <a:latin typeface="+mn-ea"/>
            </a:endParaRPr>
          </a:p>
          <a:p>
            <a:endParaRPr kumimoji="1" lang="en-US" altLang="ja-JP" sz="31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3100" dirty="0">
                <a:latin typeface="+mn-ea"/>
              </a:rPr>
              <a:t>・学校や人生で上手くやれるかどうかが，どのよう　</a:t>
            </a:r>
            <a:endParaRPr lang="en-US" altLang="ja-JP" sz="31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3100" dirty="0">
                <a:latin typeface="+mn-ea"/>
              </a:rPr>
              <a:t>　な能力にかかっているのか</a:t>
            </a:r>
          </a:p>
          <a:p>
            <a:pPr>
              <a:lnSpc>
                <a:spcPct val="120000"/>
              </a:lnSpc>
            </a:pPr>
            <a:r>
              <a:rPr lang="ja-JP" altLang="en-US" sz="3100" dirty="0">
                <a:latin typeface="+mn-ea"/>
              </a:rPr>
              <a:t>・誰が成功し，その理由は何か</a:t>
            </a:r>
            <a:endParaRPr lang="en-US" altLang="ja-JP" sz="31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ja-JP" sz="2300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sz="2300" dirty="0">
                <a:latin typeface="+mn-ea"/>
              </a:rPr>
              <a:t>・陸軍士官学校でどの士官候補生が陸軍訓練に残るか，</a:t>
            </a:r>
            <a:endParaRPr lang="en-US" altLang="ja-JP" sz="2300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sz="2300" dirty="0">
                <a:latin typeface="+mn-ea"/>
              </a:rPr>
              <a:t>・全国スペリングコンテンストでどの子どもが競争で勝ち残るか，</a:t>
            </a:r>
            <a:endParaRPr lang="en-US" altLang="ja-JP" sz="2300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sz="2300" dirty="0">
                <a:latin typeface="+mn-ea"/>
              </a:rPr>
              <a:t>・教育困難な地区で働く新米教師の中で，誰が最後まで残り，　</a:t>
            </a:r>
            <a:endParaRPr lang="en-US" altLang="ja-JP" sz="2300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sz="2300" dirty="0">
                <a:latin typeface="+mn-ea"/>
              </a:rPr>
              <a:t>　最も生徒の成績向上に寄与できるのか，</a:t>
            </a:r>
            <a:endParaRPr lang="en-US" altLang="ja-JP" sz="2300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ja-JP" altLang="en-US" sz="2300" dirty="0">
                <a:latin typeface="+mn-ea"/>
              </a:rPr>
              <a:t>・企業の中で，どの販売委員が仕事を続け，一番お金を稼ぐか</a:t>
            </a:r>
            <a:endParaRPr lang="en-US" altLang="ja-JP" sz="2300" dirty="0">
              <a:latin typeface="+mn-ea"/>
            </a:endParaRPr>
          </a:p>
          <a:p>
            <a:pPr algn="ctr"/>
            <a:endParaRPr lang="en-US" altLang="ja-JP" sz="2400" b="1" dirty="0">
              <a:solidFill>
                <a:srgbClr val="0000CC"/>
              </a:solidFill>
              <a:latin typeface="+mn-ea"/>
            </a:endParaRPr>
          </a:p>
          <a:p>
            <a:pPr algn="ctr"/>
            <a:r>
              <a:rPr lang="ja-JP" altLang="en-US" sz="3400" b="1" dirty="0">
                <a:solidFill>
                  <a:srgbClr val="0000CC"/>
                </a:solidFill>
                <a:latin typeface="+mn-ea"/>
              </a:rPr>
              <a:t>成功を左右する大きな特徴は</a:t>
            </a:r>
            <a:endParaRPr lang="en-US" altLang="ja-JP" sz="3400" b="1" dirty="0">
              <a:solidFill>
                <a:srgbClr val="0000CC"/>
              </a:solidFill>
              <a:latin typeface="+mn-ea"/>
            </a:endParaRPr>
          </a:p>
          <a:p>
            <a:pPr algn="ctr"/>
            <a:r>
              <a:rPr lang="ja-JP" altLang="en-US" sz="3400" b="1" dirty="0">
                <a:solidFill>
                  <a:srgbClr val="0000CC"/>
                </a:solidFill>
                <a:latin typeface="+mn-ea"/>
              </a:rPr>
              <a:t>物事をやり抜く力である</a:t>
            </a:r>
            <a:endParaRPr kumimoji="1" lang="ja-JP" altLang="en-US" sz="3400" b="1" dirty="0">
              <a:solidFill>
                <a:srgbClr val="0000CC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56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[アンジェラ・ダックワース]のやり抜く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65" y="161723"/>
            <a:ext cx="4433545" cy="640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91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9638" y="516809"/>
            <a:ext cx="10515600" cy="691375"/>
          </a:xfrm>
        </p:spPr>
        <p:txBody>
          <a:bodyPr>
            <a:noAutofit/>
          </a:bodyPr>
          <a:lstStyle/>
          <a:p>
            <a:pPr algn="ctr"/>
            <a:r>
              <a:rPr lang="ja-JP" altLang="en-US" b="1" dirty="0">
                <a:solidFill>
                  <a:srgbClr val="0000CC"/>
                </a:solidFill>
              </a:rPr>
              <a:t>グリット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4712" y="1602600"/>
            <a:ext cx="10621789" cy="5006018"/>
          </a:xfrm>
        </p:spPr>
        <p:txBody>
          <a:bodyPr>
            <a:normAutofit fontScale="47500" lnSpcReduction="20000"/>
          </a:bodyPr>
          <a:lstStyle/>
          <a:p>
            <a:r>
              <a:rPr lang="ja-JP" altLang="en-US" sz="3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アンジェラ・リー・ダックワース教授（ペンシルバニア大学）　</a:t>
            </a:r>
            <a:endParaRPr lang="en-US" altLang="ja-JP" sz="3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5100" b="1" dirty="0">
                <a:latin typeface="+mn-ea"/>
              </a:rPr>
              <a:t>成功者がもつ共通点：  　　　　　　　　　</a:t>
            </a:r>
            <a:r>
              <a:rPr lang="ja-JP" altLang="en-US" sz="6700" b="1" dirty="0">
                <a:solidFill>
                  <a:srgbClr val="0000CC"/>
                </a:solidFill>
                <a:latin typeface="+mn-ea"/>
              </a:rPr>
              <a:t>グリット</a:t>
            </a:r>
            <a:endParaRPr lang="en-US" altLang="ja-JP" sz="6700" b="1" dirty="0">
              <a:solidFill>
                <a:srgbClr val="0000CC"/>
              </a:solidFill>
              <a:latin typeface="+mn-ea"/>
            </a:endParaRPr>
          </a:p>
          <a:p>
            <a:endParaRPr lang="en-US" altLang="ja-JP" sz="5100" b="1" dirty="0">
              <a:latin typeface="+mn-ea"/>
            </a:endParaRPr>
          </a:p>
          <a:p>
            <a:r>
              <a:rPr lang="ja-JP" altLang="en-US" sz="5100" b="1" dirty="0">
                <a:latin typeface="+mn-ea"/>
              </a:rPr>
              <a:t>成功と生まれ持った才能・知能：　　　　</a:t>
            </a:r>
            <a:r>
              <a:rPr lang="ja-JP" altLang="en-US" sz="6700" b="1" dirty="0">
                <a:solidFill>
                  <a:srgbClr val="0000CC"/>
                </a:solidFill>
                <a:latin typeface="+mn-ea"/>
              </a:rPr>
              <a:t>無関係</a:t>
            </a:r>
            <a:endParaRPr lang="en-US" altLang="ja-JP" sz="6700" b="1" dirty="0">
              <a:solidFill>
                <a:srgbClr val="0000CC"/>
              </a:solidFill>
              <a:latin typeface="+mn-ea"/>
            </a:endParaRPr>
          </a:p>
          <a:p>
            <a:endParaRPr lang="en-US" altLang="ja-JP" sz="51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5100" b="1" dirty="0">
                <a:solidFill>
                  <a:srgbClr val="0000CC"/>
                </a:solidFill>
                <a:latin typeface="+mn-ea"/>
              </a:rPr>
              <a:t>グリット　</a:t>
            </a:r>
            <a:r>
              <a:rPr lang="ja-JP" altLang="en-US" sz="5100" dirty="0">
                <a:latin typeface="+mn-ea"/>
              </a:rPr>
              <a:t>物事に対する情熱であり，また何かの目的を達成するために長い時間，</a:t>
            </a:r>
            <a:endParaRPr lang="en-US" altLang="ja-JP" sz="5100" dirty="0"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5100" dirty="0">
                <a:latin typeface="+mn-ea"/>
              </a:rPr>
              <a:t>　　　　　　　継続的に粘り強く努力することによって，物事を最後までやり遂げる力　</a:t>
            </a:r>
            <a:endParaRPr lang="en-US" altLang="ja-JP" sz="5100" dirty="0"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5100" dirty="0">
                <a:latin typeface="+mn-ea"/>
              </a:rPr>
              <a:t>　　　　　　　</a:t>
            </a:r>
          </a:p>
          <a:p>
            <a:r>
              <a:rPr lang="ja-JP" altLang="en-US" sz="5100" b="1" dirty="0">
                <a:solidFill>
                  <a:srgbClr val="0000CC"/>
                </a:solidFill>
                <a:latin typeface="+mn-ea"/>
              </a:rPr>
              <a:t>グリット</a:t>
            </a:r>
            <a:r>
              <a:rPr lang="ja-JP" altLang="en-US" sz="5100" dirty="0">
                <a:latin typeface="+mn-ea"/>
              </a:rPr>
              <a:t>はスタミナが必要</a:t>
            </a:r>
          </a:p>
          <a:p>
            <a:endParaRPr lang="ja-JP" altLang="en-US" sz="5100" dirty="0">
              <a:latin typeface="+mn-ea"/>
            </a:endParaRPr>
          </a:p>
          <a:p>
            <a:r>
              <a:rPr lang="ja-JP" altLang="en-US" sz="5100" dirty="0">
                <a:latin typeface="+mn-ea"/>
              </a:rPr>
              <a:t>数年間，頑張って，頑張って努力し続ける。やがて夢や目標が現実のものとなる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22300" y="1214650"/>
            <a:ext cx="5510213" cy="221435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Kiyotaka</a:t>
            </a:r>
            <a:r>
              <a:rPr kumimoji="1" lang="ja-JP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UZAKI,</a:t>
            </a:r>
            <a:r>
              <a:rPr kumimoji="1" lang="ja-JP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</a:t>
            </a:r>
            <a:br>
              <a:rPr kumimoji="1" lang="en-US" altLang="ja-JP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1" lang="en-US" altLang="ja-JP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4400" dirty="0">
                <a:solidFill>
                  <a:srgbClr val="0000CC"/>
                </a:solidFill>
              </a:rPr>
              <a:t>鵜崎　清貴</a:t>
            </a:r>
            <a:endParaRPr kumimoji="1" lang="ja-JP" altLang="en-US" sz="4400" dirty="0">
              <a:solidFill>
                <a:srgbClr val="0000CC"/>
              </a:solidFill>
            </a:endParaRP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61" y="2273300"/>
            <a:ext cx="2989826" cy="3349578"/>
          </a:xfrm>
        </p:spPr>
      </p:pic>
      <p:sp>
        <p:nvSpPr>
          <p:cNvPr id="9" name="テキスト プレースホルダー 8"/>
          <p:cNvSpPr>
            <a:spLocks noGrp="1"/>
          </p:cNvSpPr>
          <p:nvPr>
            <p:ph type="body" sz="half" idx="2"/>
          </p:nvPr>
        </p:nvSpPr>
        <p:spPr>
          <a:xfrm>
            <a:off x="1050878" y="4408226"/>
            <a:ext cx="5081635" cy="118735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b="1" dirty="0">
                <a:solidFill>
                  <a:srgbClr val="0000CC"/>
                </a:solidFill>
                <a:latin typeface="+mn-ea"/>
              </a:rPr>
              <a:t>大分大学経済学部　教授</a:t>
            </a:r>
            <a:endParaRPr kumimoji="1" lang="en-US" altLang="ja-JP" sz="3200" b="1" dirty="0">
              <a:solidFill>
                <a:srgbClr val="0000CC"/>
              </a:solidFill>
              <a:latin typeface="+mn-ea"/>
            </a:endParaRPr>
          </a:p>
          <a:p>
            <a:pPr algn="ctr"/>
            <a:r>
              <a:rPr lang="ja-JP" altLang="en-US" sz="3200" b="1" dirty="0">
                <a:solidFill>
                  <a:srgbClr val="0000CC"/>
                </a:solidFill>
                <a:latin typeface="+mn-ea"/>
              </a:rPr>
              <a:t>博士（経営学）</a:t>
            </a:r>
            <a:endParaRPr lang="en-US" altLang="ja-JP" sz="3200" b="1" dirty="0">
              <a:solidFill>
                <a:srgbClr val="0000CC"/>
              </a:solidFill>
              <a:latin typeface="+mn-ea"/>
            </a:endParaRPr>
          </a:p>
          <a:p>
            <a:endParaRPr kumimoji="1" lang="ja-JP" altLang="en-US" sz="3200" b="1" dirty="0">
              <a:solidFill>
                <a:srgbClr val="0000CC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609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b="1" dirty="0">
                <a:solidFill>
                  <a:srgbClr val="0000CC"/>
                </a:solidFill>
                <a:latin typeface="+mj-ea"/>
              </a:rPr>
              <a:t>キャロル・ドゥエック</a:t>
            </a:r>
            <a:br>
              <a:rPr lang="en-US" altLang="ja-JP" b="1" dirty="0">
                <a:solidFill>
                  <a:srgbClr val="0000CC"/>
                </a:solidFill>
                <a:latin typeface="+mj-ea"/>
              </a:rPr>
            </a:br>
            <a:r>
              <a:rPr lang="en-US" altLang="ja-JP" b="1" dirty="0">
                <a:solidFill>
                  <a:srgbClr val="0000CC"/>
                </a:solidFill>
                <a:latin typeface="+mj-ea"/>
              </a:rPr>
              <a:t>Carol </a:t>
            </a:r>
            <a:r>
              <a:rPr lang="en-US" altLang="ja-JP" b="1" dirty="0" err="1">
                <a:solidFill>
                  <a:srgbClr val="0000CC"/>
                </a:solidFill>
                <a:latin typeface="+mj-ea"/>
              </a:rPr>
              <a:t>Dweck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/>
              <a:t>スタンフォード大学　教授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9000" y="1561171"/>
            <a:ext cx="3898900" cy="45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6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598516"/>
            <a:ext cx="10658303" cy="5578447"/>
          </a:xfrm>
        </p:spPr>
        <p:txBody>
          <a:bodyPr/>
          <a:lstStyle/>
          <a:p>
            <a:pPr marL="0" indent="0" algn="ctr">
              <a:buNone/>
            </a:pPr>
            <a:endParaRPr lang="en-US" altLang="ja-JP" sz="3600" b="1" dirty="0">
              <a:solidFill>
                <a:srgbClr val="0000CC"/>
              </a:solidFill>
              <a:latin typeface="+mn-ea"/>
            </a:endParaRPr>
          </a:p>
          <a:p>
            <a:pPr marL="0" indent="0" algn="ctr">
              <a:buNone/>
            </a:pPr>
            <a:endParaRPr lang="en-US" altLang="ja-JP" sz="3600" b="1" dirty="0">
              <a:solidFill>
                <a:srgbClr val="0000CC"/>
              </a:solidFill>
              <a:latin typeface="+mn-ea"/>
            </a:endParaRPr>
          </a:p>
          <a:p>
            <a:pPr marL="0" indent="0" algn="ctr">
              <a:buNone/>
            </a:pPr>
            <a:endParaRPr lang="en-US" altLang="ja-JP" sz="3600" b="1" dirty="0">
              <a:solidFill>
                <a:srgbClr val="0000CC"/>
              </a:solidFill>
              <a:latin typeface="+mn-ea"/>
            </a:endParaRPr>
          </a:p>
          <a:p>
            <a:pPr marL="0" indent="0" algn="ctr">
              <a:buNone/>
            </a:pPr>
            <a:endParaRPr lang="en-US" altLang="ja-JP" sz="3600" b="1" dirty="0">
              <a:solidFill>
                <a:srgbClr val="0000CC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ja-JP" altLang="en-US" sz="3600" b="1" dirty="0">
                <a:solidFill>
                  <a:srgbClr val="0000CC"/>
                </a:solidFill>
                <a:latin typeface="+mn-ea"/>
              </a:rPr>
              <a:t>グリット</a:t>
            </a:r>
            <a:r>
              <a:rPr lang="ja-JP" altLang="en-US" sz="3600" dirty="0">
                <a:latin typeface="+mn-ea"/>
              </a:rPr>
              <a:t>を持った人を育てるために</a:t>
            </a:r>
            <a:r>
              <a:rPr lang="en-US" altLang="ja-JP" sz="3600" dirty="0">
                <a:latin typeface="+mn-ea"/>
              </a:rPr>
              <a:t>1</a:t>
            </a:r>
            <a:r>
              <a:rPr lang="ja-JP" altLang="en-US" sz="3600" dirty="0">
                <a:latin typeface="+mn-ea"/>
              </a:rPr>
              <a:t>番役立つもの</a:t>
            </a:r>
            <a:endParaRPr lang="en-US" altLang="ja-JP" sz="3600" dirty="0">
              <a:latin typeface="+mn-ea"/>
            </a:endParaRPr>
          </a:p>
          <a:p>
            <a:pPr marL="0" indent="0" algn="ctr">
              <a:buNone/>
            </a:pPr>
            <a:endParaRPr kumimoji="1" lang="en-US" altLang="ja-JP" sz="3600" dirty="0">
              <a:latin typeface="+mn-ea"/>
            </a:endParaRPr>
          </a:p>
          <a:p>
            <a:pPr marL="0" indent="0" algn="ctr">
              <a:buNone/>
            </a:pPr>
            <a:endParaRPr lang="en-US" altLang="ja-JP" sz="3600" b="1" dirty="0">
              <a:solidFill>
                <a:srgbClr val="0000CC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49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598516"/>
            <a:ext cx="10658303" cy="5578447"/>
          </a:xfrm>
        </p:spPr>
        <p:txBody>
          <a:bodyPr/>
          <a:lstStyle/>
          <a:p>
            <a:pPr marL="0" indent="0" algn="ctr">
              <a:buNone/>
            </a:pPr>
            <a:endParaRPr lang="en-US" altLang="ja-JP" sz="3600" b="1" dirty="0">
              <a:solidFill>
                <a:srgbClr val="0000CC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ja-JP" altLang="en-US" sz="3600" b="1" dirty="0">
                <a:solidFill>
                  <a:srgbClr val="0000CC"/>
                </a:solidFill>
                <a:latin typeface="+mn-ea"/>
              </a:rPr>
              <a:t>グリット</a:t>
            </a:r>
            <a:r>
              <a:rPr lang="ja-JP" altLang="en-US" sz="3600" dirty="0">
                <a:latin typeface="+mn-ea"/>
              </a:rPr>
              <a:t>を持った人を育てるために</a:t>
            </a:r>
            <a:r>
              <a:rPr lang="en-US" altLang="ja-JP" sz="3600" dirty="0">
                <a:latin typeface="+mn-ea"/>
              </a:rPr>
              <a:t>1</a:t>
            </a:r>
            <a:r>
              <a:rPr lang="ja-JP" altLang="en-US" sz="3600" dirty="0">
                <a:latin typeface="+mn-ea"/>
              </a:rPr>
              <a:t>番役立つもの</a:t>
            </a:r>
            <a:endParaRPr lang="en-US" altLang="ja-JP" sz="3600" dirty="0">
              <a:latin typeface="+mn-ea"/>
            </a:endParaRPr>
          </a:p>
          <a:p>
            <a:pPr marL="0" indent="0" algn="ctr">
              <a:buNone/>
            </a:pPr>
            <a:endParaRPr kumimoji="1" lang="en-US" altLang="ja-JP" sz="3600" dirty="0">
              <a:latin typeface="+mn-ea"/>
            </a:endParaRPr>
          </a:p>
          <a:p>
            <a:pPr marL="0" indent="0" algn="ctr">
              <a:buNone/>
            </a:pPr>
            <a:endParaRPr lang="en-US" altLang="ja-JP" sz="3600" b="1" dirty="0">
              <a:solidFill>
                <a:srgbClr val="0000CC"/>
              </a:solidFill>
              <a:latin typeface="+mj-ea"/>
            </a:endParaRPr>
          </a:p>
          <a:p>
            <a:pPr marL="0" indent="0" algn="ctr">
              <a:buNone/>
            </a:pPr>
            <a:r>
              <a:rPr lang="ja-JP" altLang="en-US" sz="3600" b="1" dirty="0">
                <a:solidFill>
                  <a:srgbClr val="0000CC"/>
                </a:solidFill>
                <a:latin typeface="+mj-ea"/>
              </a:rPr>
              <a:t>グロースマインド・セット</a:t>
            </a:r>
            <a:br>
              <a:rPr lang="en-US" altLang="ja-JP" sz="3600" b="1" dirty="0">
                <a:solidFill>
                  <a:srgbClr val="0000CC"/>
                </a:solidFill>
                <a:latin typeface="+mj-ea"/>
              </a:rPr>
            </a:br>
            <a:r>
              <a:rPr lang="en-US" altLang="ja-JP" sz="3600" b="1" dirty="0">
                <a:solidFill>
                  <a:srgbClr val="0000CC"/>
                </a:solidFill>
                <a:latin typeface="+mj-ea"/>
              </a:rPr>
              <a:t>(</a:t>
            </a:r>
            <a:r>
              <a:rPr lang="en-US" altLang="ja-JP" sz="3600" b="1" dirty="0" err="1">
                <a:solidFill>
                  <a:srgbClr val="0000CC"/>
                </a:solidFill>
                <a:latin typeface="+mj-ea"/>
              </a:rPr>
              <a:t>Glowth</a:t>
            </a:r>
            <a:r>
              <a:rPr lang="en-US" altLang="ja-JP" sz="3600" b="1" dirty="0">
                <a:solidFill>
                  <a:srgbClr val="0000CC"/>
                </a:solidFill>
                <a:latin typeface="+mj-ea"/>
              </a:rPr>
              <a:t> Mindset)</a:t>
            </a:r>
            <a:endParaRPr kumimoji="1" lang="ja-JP" alt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58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rgbClr val="0000CC"/>
                </a:solidFill>
              </a:rPr>
              <a:t>グロースマインド・セット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知能：　生まれつき固定されたものではなく，後天性のもの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努力を重ねることによって変えることができるもの。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直感を信じて，自分の能力を試してみよう。</a:t>
            </a:r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何をどうすれば成功できるのかを知るために，失敗を恐れずに積極的に挑戦し，失敗を重ねてみる。</a:t>
            </a:r>
          </a:p>
          <a:p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たくさん失敗して，失敗から学んだことを次に生かして，何度でもやり直しましょう。</a:t>
            </a:r>
          </a:p>
          <a:p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rgbClr val="0000CC"/>
                </a:solidFill>
              </a:rPr>
              <a:t>経営者として成功するためには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4000" b="1" dirty="0">
                <a:solidFill>
                  <a:srgbClr val="0000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失敗を恐れず</a:t>
            </a:r>
            <a:endParaRPr lang="en-US" altLang="ja-JP" sz="4000" b="1" dirty="0">
              <a:solidFill>
                <a:srgbClr val="0000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buNone/>
            </a:pPr>
            <a:endParaRPr lang="en-US" altLang="ja-JP" sz="4000" b="1" dirty="0">
              <a:solidFill>
                <a:srgbClr val="0000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buNone/>
            </a:pPr>
            <a:r>
              <a:rPr lang="ja-JP" altLang="en-US" sz="4000" b="1" dirty="0">
                <a:solidFill>
                  <a:srgbClr val="0000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長時間</a:t>
            </a:r>
            <a:endParaRPr lang="en-US" altLang="ja-JP" sz="4000" b="1" dirty="0">
              <a:solidFill>
                <a:srgbClr val="0000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buNone/>
            </a:pPr>
            <a:endParaRPr lang="en-US" altLang="ja-JP" sz="4000" b="1" dirty="0">
              <a:solidFill>
                <a:srgbClr val="0000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buNone/>
            </a:pPr>
            <a:r>
              <a:rPr lang="ja-JP" altLang="en-US" sz="4000" b="1" dirty="0">
                <a:solidFill>
                  <a:srgbClr val="0000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あきらめずに努力すること</a:t>
            </a:r>
            <a:endParaRPr lang="en-US" altLang="ja-JP" sz="4000" b="1" dirty="0">
              <a:solidFill>
                <a:srgbClr val="0000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7"/>
          </a:xfrm>
        </p:spPr>
        <p:txBody>
          <a:bodyPr/>
          <a:lstStyle/>
          <a:p>
            <a:pPr algn="ctr"/>
            <a:r>
              <a:rPr lang="ja-JP" altLang="ja-JP" b="1" dirty="0">
                <a:solidFill>
                  <a:srgbClr val="0000CC"/>
                </a:solidFill>
              </a:rPr>
              <a:t>集計方法</a:t>
            </a:r>
            <a:endParaRPr kumimoji="1" lang="ja-JP" altLang="en-US" b="1" dirty="0">
              <a:solidFill>
                <a:srgbClr val="0000CC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558" y="1379913"/>
            <a:ext cx="11795759" cy="51289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ja-JP" altLang="ja-JP" sz="3200" dirty="0"/>
              <a:t>質問</a:t>
            </a:r>
            <a:r>
              <a:rPr lang="en-US" altLang="ja-JP" sz="3200" dirty="0"/>
              <a:t>1, 4, 6, 9, 10, 12</a:t>
            </a:r>
            <a:r>
              <a:rPr lang="ja-JP" altLang="ja-JP" sz="3200" dirty="0"/>
              <a:t>については</a:t>
            </a:r>
            <a:r>
              <a:rPr lang="ja-JP" altLang="en-US" sz="3200" dirty="0"/>
              <a:t>，</a:t>
            </a:r>
            <a:r>
              <a:rPr lang="ja-JP" altLang="ja-JP" sz="3200" dirty="0"/>
              <a:t>以下のように点数に換算します。</a:t>
            </a:r>
          </a:p>
          <a:p>
            <a:pPr lvl="1"/>
            <a:r>
              <a:rPr lang="en-US" altLang="ja-JP" sz="3200" dirty="0"/>
              <a:t>5=</a:t>
            </a:r>
            <a:r>
              <a:rPr lang="ja-JP" altLang="ja-JP" sz="3200" dirty="0"/>
              <a:t>とてもよくあてはまる</a:t>
            </a:r>
          </a:p>
          <a:p>
            <a:pPr lvl="1"/>
            <a:r>
              <a:rPr lang="en-US" altLang="ja-JP" sz="3200" dirty="0"/>
              <a:t>4=</a:t>
            </a:r>
            <a:r>
              <a:rPr lang="ja-JP" altLang="ja-JP" sz="3200" dirty="0"/>
              <a:t>よくあてはまる</a:t>
            </a:r>
          </a:p>
          <a:p>
            <a:pPr lvl="1"/>
            <a:r>
              <a:rPr lang="en-US" altLang="ja-JP" sz="3200" dirty="0"/>
              <a:t>3=</a:t>
            </a:r>
            <a:r>
              <a:rPr lang="ja-JP" altLang="ja-JP" sz="3200" dirty="0"/>
              <a:t>まああてはまる</a:t>
            </a:r>
          </a:p>
          <a:p>
            <a:pPr lvl="1"/>
            <a:r>
              <a:rPr lang="en-US" altLang="ja-JP" sz="3200" dirty="0"/>
              <a:t>2=</a:t>
            </a:r>
            <a:r>
              <a:rPr lang="ja-JP" altLang="ja-JP" sz="3200" dirty="0"/>
              <a:t>あまりあてはまらない</a:t>
            </a:r>
          </a:p>
          <a:p>
            <a:pPr lvl="1"/>
            <a:r>
              <a:rPr lang="en-US" altLang="ja-JP" sz="3200" dirty="0"/>
              <a:t>1=</a:t>
            </a:r>
            <a:r>
              <a:rPr lang="ja-JP" altLang="ja-JP" sz="3200" dirty="0"/>
              <a:t>まったくあてはまらない</a:t>
            </a:r>
          </a:p>
          <a:p>
            <a:pPr lvl="0"/>
            <a:endParaRPr lang="en-US" altLang="ja-JP" sz="3200" dirty="0"/>
          </a:p>
          <a:p>
            <a:pPr lvl="0"/>
            <a:r>
              <a:rPr lang="ja-JP" altLang="ja-JP" sz="3200" dirty="0"/>
              <a:t>質問</a:t>
            </a:r>
            <a:r>
              <a:rPr lang="en-US" altLang="ja-JP" sz="3200" dirty="0"/>
              <a:t>2, 3, 5, 7, 8, 11</a:t>
            </a:r>
            <a:r>
              <a:rPr lang="ja-JP" altLang="ja-JP" sz="3200" dirty="0"/>
              <a:t>については</a:t>
            </a:r>
            <a:r>
              <a:rPr lang="ja-JP" altLang="en-US" sz="3200" dirty="0"/>
              <a:t>，</a:t>
            </a:r>
            <a:r>
              <a:rPr lang="ja-JP" altLang="ja-JP" sz="3200" dirty="0"/>
              <a:t>以下のように点数に換算します。</a:t>
            </a:r>
          </a:p>
          <a:p>
            <a:pPr lvl="1"/>
            <a:r>
              <a:rPr lang="en-US" altLang="ja-JP" sz="3200" dirty="0"/>
              <a:t>1=</a:t>
            </a:r>
            <a:r>
              <a:rPr lang="ja-JP" altLang="ja-JP" sz="3200" dirty="0"/>
              <a:t>とてもよくあてはまる</a:t>
            </a:r>
          </a:p>
          <a:p>
            <a:pPr lvl="1"/>
            <a:r>
              <a:rPr lang="en-US" altLang="ja-JP" sz="3200" dirty="0"/>
              <a:t>2=</a:t>
            </a:r>
            <a:r>
              <a:rPr lang="ja-JP" altLang="ja-JP" sz="3200" dirty="0"/>
              <a:t>よくあてはまる</a:t>
            </a:r>
          </a:p>
          <a:p>
            <a:pPr lvl="1"/>
            <a:r>
              <a:rPr lang="en-US" altLang="ja-JP" sz="3200" dirty="0"/>
              <a:t>3=</a:t>
            </a:r>
            <a:r>
              <a:rPr lang="ja-JP" altLang="ja-JP" sz="3200" dirty="0"/>
              <a:t>まああてはまる</a:t>
            </a:r>
          </a:p>
          <a:p>
            <a:pPr lvl="1"/>
            <a:r>
              <a:rPr lang="en-US" altLang="ja-JP" sz="3200" dirty="0"/>
              <a:t>4=</a:t>
            </a:r>
            <a:r>
              <a:rPr lang="ja-JP" altLang="ja-JP" sz="3200" dirty="0"/>
              <a:t>あまりあてはまらない</a:t>
            </a:r>
          </a:p>
          <a:p>
            <a:pPr lvl="1"/>
            <a:r>
              <a:rPr lang="en-US" altLang="ja-JP" sz="3200" dirty="0"/>
              <a:t>5=</a:t>
            </a:r>
            <a:r>
              <a:rPr lang="ja-JP" altLang="ja-JP" sz="3200" dirty="0"/>
              <a:t>まったくあてはまらない</a:t>
            </a:r>
          </a:p>
          <a:p>
            <a:pPr lvl="0"/>
            <a:endParaRPr lang="en-US" altLang="ja-JP" sz="3200" dirty="0"/>
          </a:p>
          <a:p>
            <a:pPr lvl="0"/>
            <a:r>
              <a:rPr lang="ja-JP" altLang="ja-JP" sz="3200" dirty="0"/>
              <a:t>点数をすべて足しあわせて</a:t>
            </a:r>
            <a:r>
              <a:rPr lang="ja-JP" altLang="en-US" sz="3200" dirty="0"/>
              <a:t>，</a:t>
            </a:r>
            <a:r>
              <a:rPr lang="en-US" altLang="ja-JP" sz="3200" dirty="0"/>
              <a:t>12</a:t>
            </a:r>
            <a:r>
              <a:rPr lang="ja-JP" altLang="ja-JP" sz="3200" dirty="0"/>
              <a:t>で割ります。</a:t>
            </a:r>
            <a:endParaRPr lang="en-US" altLang="ja-JP" sz="3200" dirty="0"/>
          </a:p>
          <a:p>
            <a:pPr lvl="0"/>
            <a:endParaRPr lang="en-US" altLang="ja-JP" sz="3200" dirty="0"/>
          </a:p>
          <a:p>
            <a:pPr lvl="0"/>
            <a:r>
              <a:rPr lang="ja-JP" altLang="ja-JP" sz="3200" dirty="0"/>
              <a:t>最高点は</a:t>
            </a:r>
            <a:r>
              <a:rPr lang="en-US" altLang="ja-JP" sz="3200" dirty="0"/>
              <a:t>5</a:t>
            </a:r>
            <a:r>
              <a:rPr lang="ja-JP" altLang="ja-JP" sz="3200" dirty="0"/>
              <a:t>（強く</a:t>
            </a:r>
            <a:r>
              <a:rPr lang="en-US" altLang="ja-JP" sz="3200" dirty="0"/>
              <a:t>Grit</a:t>
            </a:r>
            <a:r>
              <a:rPr lang="ja-JP" altLang="ja-JP" sz="3200" dirty="0"/>
              <a:t>をもっている）</a:t>
            </a:r>
            <a:r>
              <a:rPr lang="ja-JP" altLang="en-US" sz="3200" dirty="0"/>
              <a:t>，</a:t>
            </a:r>
            <a:r>
              <a:rPr lang="ja-JP" altLang="ja-JP" sz="3200" dirty="0"/>
              <a:t>最低点は</a:t>
            </a:r>
            <a:r>
              <a:rPr lang="en-US" altLang="ja-JP" sz="3200" dirty="0"/>
              <a:t>1</a:t>
            </a:r>
            <a:r>
              <a:rPr lang="ja-JP" altLang="ja-JP" sz="3200" dirty="0"/>
              <a:t>（まったく</a:t>
            </a:r>
            <a:r>
              <a:rPr lang="en-US" altLang="ja-JP" sz="3200" dirty="0"/>
              <a:t>Grit</a:t>
            </a:r>
            <a:r>
              <a:rPr lang="ja-JP" altLang="ja-JP" sz="3200" dirty="0"/>
              <a:t>をもたない）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5562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9638" y="2882265"/>
            <a:ext cx="105156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4400" b="1" dirty="0">
                <a:solidFill>
                  <a:srgbClr val="0000CC"/>
                </a:solidFill>
              </a:rPr>
              <a:t>有難うございました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40924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>
                <a:solidFill>
                  <a:srgbClr val="0000CC"/>
                </a:solidFill>
              </a:rPr>
              <a:t>自 己 紹 介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838200" y="1774209"/>
            <a:ext cx="10830636" cy="4735773"/>
          </a:xfrm>
        </p:spPr>
        <p:txBody>
          <a:bodyPr>
            <a:normAutofit fontScale="85000" lnSpcReduction="20000"/>
          </a:bodyPr>
          <a:lstStyle/>
          <a:p>
            <a:pPr marL="540000"/>
            <a:r>
              <a:rPr kumimoji="1" lang="ja-JP" altLang="en-US" sz="3100" dirty="0">
                <a:solidFill>
                  <a:srgbClr val="0000CC"/>
                </a:solidFill>
                <a:latin typeface="+mn-ea"/>
              </a:rPr>
              <a:t>長崎県長崎市 出身</a:t>
            </a:r>
            <a:endParaRPr kumimoji="1" lang="en-US" altLang="ja-JP" sz="3100" dirty="0">
              <a:solidFill>
                <a:srgbClr val="0000CC"/>
              </a:solidFill>
              <a:latin typeface="+mn-ea"/>
            </a:endParaRPr>
          </a:p>
          <a:p>
            <a:pPr marL="540000"/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1983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年</a:t>
            </a:r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(S58)    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　　長崎県立国際経済大学 経済学部　卒業</a:t>
            </a:r>
          </a:p>
          <a:p>
            <a:pPr marL="540000"/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1985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年</a:t>
            </a:r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(S60)    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　　北九州市立大学大学院 経営学研究科　修了</a:t>
            </a:r>
          </a:p>
          <a:p>
            <a:pPr marL="540000"/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1987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年</a:t>
            </a:r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(S62)    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　　山口大学大学院 経済学研究科　修了</a:t>
            </a:r>
          </a:p>
          <a:p>
            <a:pPr marL="540000"/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　　　　　　　 　　 　　税理士試験（会計学科目及び税法科目）免除</a:t>
            </a:r>
          </a:p>
          <a:p>
            <a:pPr marL="540000"/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1991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年</a:t>
            </a:r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(H3)     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 　　九州大学大学院 経済学研究科 中途退学</a:t>
            </a:r>
          </a:p>
          <a:p>
            <a:pPr marL="540000"/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1999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年</a:t>
            </a:r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-2000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年　　レディング大学経済学部　  　　               客員研究員</a:t>
            </a:r>
          </a:p>
          <a:p>
            <a:pPr marL="540000"/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2003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年</a:t>
            </a:r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-2004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年　　ハーバード・ビジネススクール　 　　　　　   客員研究員</a:t>
            </a:r>
          </a:p>
          <a:p>
            <a:pPr marL="540000"/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2008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年</a:t>
            </a:r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(H20) 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　 　　博士（経営学）明治大学</a:t>
            </a:r>
          </a:p>
          <a:p>
            <a:pPr marL="540000"/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2009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年</a:t>
            </a:r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-2010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年　　ハーバード大学ライシャワー日本研究所　客員研究員</a:t>
            </a:r>
          </a:p>
          <a:p>
            <a:pPr marL="540000"/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1991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年</a:t>
            </a:r>
            <a:r>
              <a:rPr lang="en-US" altLang="ja-JP" sz="3100" dirty="0">
                <a:solidFill>
                  <a:srgbClr val="0000CC"/>
                </a:solidFill>
                <a:latin typeface="+mn-ea"/>
              </a:rPr>
              <a:t>-</a:t>
            </a:r>
            <a:r>
              <a:rPr lang="ja-JP" altLang="en-US" sz="3100" dirty="0">
                <a:solidFill>
                  <a:srgbClr val="0000CC"/>
                </a:solidFill>
                <a:latin typeface="+mn-ea"/>
              </a:rPr>
              <a:t>現在　　　 大分大学 経済学部教授・博士課程後期担当教授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59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8357" y="272248"/>
            <a:ext cx="10360889" cy="1359024"/>
          </a:xfrm>
        </p:spPr>
        <p:txBody>
          <a:bodyPr>
            <a:noAutofit/>
          </a:bodyPr>
          <a:lstStyle/>
          <a:p>
            <a:pPr algn="ctr"/>
            <a:r>
              <a:rPr lang="ja-JP" altLang="en-US" sz="3200" b="1" dirty="0">
                <a:solidFill>
                  <a:srgbClr val="3333FF"/>
                </a:solidFill>
                <a:latin typeface="+mj-ea"/>
              </a:rPr>
              <a:t>エゾラ・ボーゲル教授</a:t>
            </a:r>
            <a:br>
              <a:rPr lang="en-US" altLang="ja-JP" sz="3200" b="1" dirty="0">
                <a:solidFill>
                  <a:srgbClr val="3333FF"/>
                </a:solidFill>
                <a:latin typeface="+mj-ea"/>
              </a:rPr>
            </a:br>
            <a:r>
              <a:rPr lang="ja-JP" altLang="en-US" sz="3200" b="1" dirty="0">
                <a:solidFill>
                  <a:srgbClr val="3333FF"/>
                </a:solidFill>
                <a:latin typeface="+mj-ea"/>
              </a:rPr>
              <a:t>（ハーバード大学ヘンリー・フォード</a:t>
            </a:r>
            <a:r>
              <a:rPr lang="en-US" altLang="ja-JP" sz="3200" b="1" dirty="0">
                <a:solidFill>
                  <a:srgbClr val="3333FF"/>
                </a:solidFill>
                <a:latin typeface="+mj-ea"/>
              </a:rPr>
              <a:t>II</a:t>
            </a:r>
            <a:r>
              <a:rPr lang="ja-JP" altLang="en-US" sz="3200" b="1" dirty="0">
                <a:solidFill>
                  <a:srgbClr val="3333FF"/>
                </a:solidFill>
                <a:latin typeface="+mj-ea"/>
              </a:rPr>
              <a:t>世 社会科学名誉教授）</a:t>
            </a:r>
            <a:br>
              <a:rPr lang="en-US" altLang="ja-JP" sz="3200" b="1" dirty="0">
                <a:solidFill>
                  <a:srgbClr val="3333FF"/>
                </a:solidFill>
                <a:latin typeface="+mj-ea"/>
              </a:rPr>
            </a:br>
            <a:r>
              <a:rPr lang="en-US" altLang="ja-JP" sz="3200" b="1" dirty="0">
                <a:solidFill>
                  <a:srgbClr val="3333FF"/>
                </a:solidFill>
                <a:latin typeface="+mj-ea"/>
              </a:rPr>
              <a:t>2014</a:t>
            </a:r>
            <a:r>
              <a:rPr lang="ja-JP" altLang="en-US" sz="3200" b="1" dirty="0">
                <a:solidFill>
                  <a:srgbClr val="3333FF"/>
                </a:solidFill>
                <a:latin typeface="+mj-ea"/>
              </a:rPr>
              <a:t>年福岡アジア大賞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38425"/>
            <a:ext cx="5183247" cy="4067815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7" y="1838425"/>
            <a:ext cx="5183248" cy="40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1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図 1">
            <a:extLst>
              <a:ext uri="{FF2B5EF4-FFF2-40B4-BE49-F238E27FC236}">
                <a16:creationId xmlns:a16="http://schemas.microsoft.com/office/drawing/2014/main" id="{D1EC9CE2-A1E5-88E6-4D90-09CF47C3C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40" y="958650"/>
            <a:ext cx="7069903" cy="53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コンテンツ プレースホルダー 11">
            <a:extLst>
              <a:ext uri="{FF2B5EF4-FFF2-40B4-BE49-F238E27FC236}">
                <a16:creationId xmlns:a16="http://schemas.microsoft.com/office/drawing/2014/main" id="{60B2E2FA-6D8E-1133-90FA-6DFFD586D8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175" y="958650"/>
            <a:ext cx="3691396" cy="53015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ages-na.ssl-images-amazon.com/images/I/51R6TyzcMkL._SX337_BO1,204,203,200_.jpg">
            <a:extLst>
              <a:ext uri="{FF2B5EF4-FFF2-40B4-BE49-F238E27FC236}">
                <a16:creationId xmlns:a16="http://schemas.microsoft.com/office/drawing/2014/main" id="{4298935F-5151-7CDA-2742-DD6BA99F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-9525"/>
            <a:ext cx="46640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C86C55-E04C-4AA4-B1D9-B1C45BD2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rgbClr val="0033CC"/>
                </a:solidFill>
              </a:rPr>
              <a:t>企業数の推移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538D034C-C992-4786-878F-759C1D08B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9497" y="1542351"/>
            <a:ext cx="9888717" cy="462735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08AA21-C56F-4F80-81BE-2EF01B415C2A}"/>
              </a:ext>
            </a:extLst>
          </p:cNvPr>
          <p:cNvSpPr/>
          <p:nvPr/>
        </p:nvSpPr>
        <p:spPr>
          <a:xfrm>
            <a:off x="846055" y="6169709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中小企業庁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）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中小企業白書　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2019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年版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』(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https://www.chusho.meti.go.jp/pamflet/hakusyo/2019/PDF/chusho/00Hakusyo_zentai.pdf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参照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2019.11.04.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32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E1908-1248-48A0-943F-0A82C016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77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rgbClr val="0033CC"/>
                </a:solidFill>
              </a:rPr>
              <a:t>業種別企業数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4B6026ED-9FAE-4A1B-8AB9-1E061769E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082" y="1593130"/>
            <a:ext cx="10048974" cy="457657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BB95D9D-AA74-4BFB-AE6F-E7E79F3967A5}"/>
              </a:ext>
            </a:extLst>
          </p:cNvPr>
          <p:cNvSpPr/>
          <p:nvPr/>
        </p:nvSpPr>
        <p:spPr>
          <a:xfrm>
            <a:off x="846055" y="6169709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中小企業庁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）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中小企業白書　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2019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年版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』(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https://www.chusho.meti.go.jp/pamflet/hakusyo/2019/PDF/chusho/00Hakusyo_zentai.pdf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参照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2019.11.04.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60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468092-996D-480D-B0A0-E04515D1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77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rgbClr val="0033CC"/>
                </a:solidFill>
              </a:rPr>
              <a:t>業種別中小企業の増減率の推移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01F01537-E72F-4811-BC85-A3AF1A302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936" y="1300900"/>
            <a:ext cx="10048973" cy="486880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72FD709-5634-44C6-B586-4857D46A68E1}"/>
              </a:ext>
            </a:extLst>
          </p:cNvPr>
          <p:cNvSpPr/>
          <p:nvPr/>
        </p:nvSpPr>
        <p:spPr>
          <a:xfrm>
            <a:off x="846055" y="6169709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中小企業庁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9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）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中小企業白書　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2019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年版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』(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https://www.chusho.meti.go.jp/pamflet/hakusyo/2019/PDF/chusho/00Hakusyo_zentai.pdf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参照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2019.11.04.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9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</TotalTime>
  <Words>1629</Words>
  <Application>Microsoft Office PowerPoint</Application>
  <PresentationFormat>ワイド画面</PresentationFormat>
  <Paragraphs>155</Paragraphs>
  <Slides>26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26</vt:i4>
      </vt:variant>
    </vt:vector>
  </HeadingPairs>
  <TitlesOfParts>
    <vt:vector size="36" baseType="lpstr">
      <vt:lpstr>ＭＳ Ｐゴシック</vt:lpstr>
      <vt:lpstr>游ゴシック</vt:lpstr>
      <vt:lpstr>Arial</vt:lpstr>
      <vt:lpstr>Calibri</vt:lpstr>
      <vt:lpstr>Calibri Light</vt:lpstr>
      <vt:lpstr>Cambria Math</vt:lpstr>
      <vt:lpstr>Times New Roman</vt:lpstr>
      <vt:lpstr>Office テーマ</vt:lpstr>
      <vt:lpstr>標準デザイン</vt:lpstr>
      <vt:lpstr>1_Office テーマ</vt:lpstr>
      <vt:lpstr>アントレプレナー(起業家)を目指そう！ </vt:lpstr>
      <vt:lpstr>Kiyotaka UZAKI, Ph.D.  鵜崎　清貴</vt:lpstr>
      <vt:lpstr>自 己 紹 介</vt:lpstr>
      <vt:lpstr>エゾラ・ボーゲル教授 （ハーバード大学ヘンリー・フォードII世 社会科学名誉教授） 2014年福岡アジア大賞</vt:lpstr>
      <vt:lpstr>PowerPoint プレゼンテーション</vt:lpstr>
      <vt:lpstr>PowerPoint プレゼンテーション</vt:lpstr>
      <vt:lpstr>企業数の推移</vt:lpstr>
      <vt:lpstr>業種別企業数</vt:lpstr>
      <vt:lpstr>業種別中小企業の増減率の推移</vt:lpstr>
      <vt:lpstr>日本企業の増減推移の特徴</vt:lpstr>
      <vt:lpstr>ユニコーン</vt:lpstr>
      <vt:lpstr>PowerPoint プレゼンテーション</vt:lpstr>
      <vt:lpstr>PowerPoint プレゼンテーション</vt:lpstr>
      <vt:lpstr>PowerPoint プレゼンテーション</vt:lpstr>
      <vt:lpstr>1.01と0.99の法則</vt:lpstr>
      <vt:lpstr>アンケート</vt:lpstr>
      <vt:lpstr>アンジェラ　リー　ダックワース （Angela Lee Duckworth）</vt:lpstr>
      <vt:lpstr>PowerPoint プレゼンテーション</vt:lpstr>
      <vt:lpstr>グリット</vt:lpstr>
      <vt:lpstr>キャロル・ドゥエック Carol Dweck　</vt:lpstr>
      <vt:lpstr>PowerPoint プレゼンテーション</vt:lpstr>
      <vt:lpstr>PowerPoint プレゼンテーション</vt:lpstr>
      <vt:lpstr>グロースマインド・セット</vt:lpstr>
      <vt:lpstr>経営者として成功するためには</vt:lpstr>
      <vt:lpstr>集計方法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大分における企業と就職活動</dc:title>
  <dc:creator>鵜崎清貴</dc:creator>
  <cp:lastModifiedBy>KIYOTAKA UZAKI</cp:lastModifiedBy>
  <cp:revision>51</cp:revision>
  <dcterms:created xsi:type="dcterms:W3CDTF">2015-12-20T01:47:00Z</dcterms:created>
  <dcterms:modified xsi:type="dcterms:W3CDTF">2022-09-06T07:30:39Z</dcterms:modified>
</cp:coreProperties>
</file>